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259" r:id="rId3"/>
    <p:sldId id="260" r:id="rId4"/>
    <p:sldId id="262" r:id="rId5"/>
    <p:sldId id="263" r:id="rId6"/>
    <p:sldId id="265" r:id="rId7"/>
    <p:sldId id="268" r:id="rId8"/>
    <p:sldId id="266" r:id="rId9"/>
    <p:sldId id="264" r:id="rId10"/>
    <p:sldId id="267" r:id="rId11"/>
    <p:sldId id="269" r:id="rId1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9F631-6455-49D4-8F60-AFA9F3C3EA1C}" type="datetimeFigureOut">
              <a:rPr lang="fr-FR" smtClean="0"/>
              <a:pPr/>
              <a:t>22/08/2020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45CC1-4A1C-42C6-952E-CC6B6DB464F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727-968B-4EE1-BE37-E700E7589907}" type="datetimeFigureOut">
              <a:rPr lang="fr-FR" smtClean="0"/>
              <a:pPr/>
              <a:t>22/08/2020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C90A-3D2B-4430-B0C9-BDAFFCDDD1D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727-968B-4EE1-BE37-E700E7589907}" type="datetimeFigureOut">
              <a:rPr lang="fr-FR" smtClean="0"/>
              <a:pPr/>
              <a:t>22/08/2020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C90A-3D2B-4430-B0C9-BDAFFCDDD1D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727-968B-4EE1-BE37-E700E7589907}" type="datetimeFigureOut">
              <a:rPr lang="fr-FR" smtClean="0"/>
              <a:pPr/>
              <a:t>22/08/2020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C90A-3D2B-4430-B0C9-BDAFFCDDD1D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727-968B-4EE1-BE37-E700E7589907}" type="datetimeFigureOut">
              <a:rPr lang="fr-FR" smtClean="0"/>
              <a:pPr/>
              <a:t>22/08/2020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C90A-3D2B-4430-B0C9-BDAFFCDDD1D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727-968B-4EE1-BE37-E700E7589907}" type="datetimeFigureOut">
              <a:rPr lang="fr-FR" smtClean="0"/>
              <a:pPr/>
              <a:t>22/08/2020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C90A-3D2B-4430-B0C9-BDAFFCDDD1D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727-968B-4EE1-BE37-E700E7589907}" type="datetimeFigureOut">
              <a:rPr lang="fr-FR" smtClean="0"/>
              <a:pPr/>
              <a:t>22/08/2020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C90A-3D2B-4430-B0C9-BDAFFCDDD1D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727-968B-4EE1-BE37-E700E7589907}" type="datetimeFigureOut">
              <a:rPr lang="fr-FR" smtClean="0"/>
              <a:pPr/>
              <a:t>22/08/2020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C90A-3D2B-4430-B0C9-BDAFFCDDD1D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727-968B-4EE1-BE37-E700E7589907}" type="datetimeFigureOut">
              <a:rPr lang="fr-FR" smtClean="0"/>
              <a:pPr/>
              <a:t>22/08/2020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C90A-3D2B-4430-B0C9-BDAFFCDDD1D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727-968B-4EE1-BE37-E700E7589907}" type="datetimeFigureOut">
              <a:rPr lang="fr-FR" smtClean="0"/>
              <a:pPr/>
              <a:t>22/08/2020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C90A-3D2B-4430-B0C9-BDAFFCDDD1D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727-968B-4EE1-BE37-E700E7589907}" type="datetimeFigureOut">
              <a:rPr lang="fr-FR" smtClean="0"/>
              <a:pPr/>
              <a:t>22/08/2020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C90A-3D2B-4430-B0C9-BDAFFCDDD1D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727-968B-4EE1-BE37-E700E7589907}" type="datetimeFigureOut">
              <a:rPr lang="fr-FR" smtClean="0"/>
              <a:pPr/>
              <a:t>22/08/2020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C90A-3D2B-4430-B0C9-BDAFFCDDD1D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37727-968B-4EE1-BE37-E700E7589907}" type="datetimeFigureOut">
              <a:rPr lang="fr-FR" smtClean="0"/>
              <a:pPr/>
              <a:t>22/08/2020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4C90A-3D2B-4430-B0C9-BDAFFCDDD1D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banniere - ebauc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2780928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500034" y="571480"/>
            <a:ext cx="722447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200" dirty="0" smtClean="0"/>
          </a:p>
          <a:p>
            <a:r>
              <a:rPr lang="fr-FR" dirty="0" smtClean="0"/>
              <a:t> </a:t>
            </a:r>
          </a:p>
          <a:p>
            <a:endParaRPr lang="fr-FR" dirty="0"/>
          </a:p>
        </p:txBody>
      </p:sp>
      <p:pic>
        <p:nvPicPr>
          <p:cNvPr id="4" name="Image 3" descr="ET030-24_PF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780928"/>
            <a:ext cx="2952328" cy="1944216"/>
          </a:xfrm>
          <a:prstGeom prst="rect">
            <a:avLst/>
          </a:prstGeom>
        </p:spPr>
      </p:pic>
      <p:pic>
        <p:nvPicPr>
          <p:cNvPr id="5" name="Image 4" descr="ob_6db8ca_img-17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64362" y="2780929"/>
            <a:ext cx="3200355" cy="1872208"/>
          </a:xfrm>
          <a:prstGeom prst="rect">
            <a:avLst/>
          </a:prstGeom>
        </p:spPr>
      </p:pic>
      <p:pic>
        <p:nvPicPr>
          <p:cNvPr id="6" name="Image 5" descr="prog62313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4797153"/>
            <a:ext cx="3240360" cy="1800200"/>
          </a:xfrm>
          <a:prstGeom prst="rect">
            <a:avLst/>
          </a:prstGeom>
        </p:spPr>
      </p:pic>
      <p:pic>
        <p:nvPicPr>
          <p:cNvPr id="7" name="Image 6" descr="imag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4797152"/>
            <a:ext cx="3175552" cy="179409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267744" y="2780928"/>
            <a:ext cx="1293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2060"/>
                </a:solidFill>
                <a:latin typeface="Apple Chancery" pitchFamily="66" charset="0"/>
              </a:rPr>
              <a:t>Ecole St Pierre</a:t>
            </a:r>
            <a:endParaRPr lang="fr-FR" sz="1400" b="1" dirty="0">
              <a:solidFill>
                <a:srgbClr val="002060"/>
              </a:solidFill>
              <a:latin typeface="Apple Chancery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580112" y="2780928"/>
            <a:ext cx="1776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2060"/>
                </a:solidFill>
                <a:latin typeface="Apple Chancery" pitchFamily="66" charset="0"/>
              </a:rPr>
              <a:t>Collège Villa Béchard</a:t>
            </a:r>
            <a:endParaRPr lang="fr-FR" sz="1400" b="1" dirty="0">
              <a:solidFill>
                <a:srgbClr val="002060"/>
              </a:solidFill>
              <a:latin typeface="Apple Chancery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691680" y="6550223"/>
            <a:ext cx="1236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2060"/>
                </a:solidFill>
                <a:latin typeface="Apple Chancery" pitchFamily="66" charset="0"/>
              </a:rPr>
              <a:t>Lycée Pasteur</a:t>
            </a:r>
            <a:endParaRPr lang="fr-FR" sz="1400" b="1" dirty="0">
              <a:solidFill>
                <a:srgbClr val="002060"/>
              </a:solidFill>
              <a:latin typeface="Apple Chancery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796136" y="6550223"/>
            <a:ext cx="1420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2060"/>
                </a:solidFill>
                <a:latin typeface="Apple Chancery" pitchFamily="66" charset="0"/>
              </a:rPr>
              <a:t>Campus Pasteur</a:t>
            </a:r>
            <a:endParaRPr lang="fr-FR" sz="1400" b="1" dirty="0">
              <a:solidFill>
                <a:srgbClr val="002060"/>
              </a:solidFill>
              <a:latin typeface="Apple Chancery" pitchFamily="66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b="1" i="1" dirty="0" smtClean="0">
                <a:solidFill>
                  <a:srgbClr val="002060"/>
                </a:solidFill>
              </a:rPr>
              <a:t>Nos engagements: </a:t>
            </a:r>
          </a:p>
          <a:p>
            <a:pPr>
              <a:buNone/>
            </a:pPr>
            <a:endParaRPr lang="fr-FR" sz="22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fr-FR" sz="2000" b="1" i="1" dirty="0" smtClean="0">
                <a:solidFill>
                  <a:srgbClr val="002060"/>
                </a:solidFill>
              </a:rPr>
              <a:t>Ils se traduisent par un grand nombre d'actions concrètes qui sont</a:t>
            </a:r>
          </a:p>
          <a:p>
            <a:pPr>
              <a:buNone/>
            </a:pPr>
            <a:r>
              <a:rPr lang="fr-FR" sz="2000" b="1" i="1" dirty="0" smtClean="0">
                <a:solidFill>
                  <a:srgbClr val="002060"/>
                </a:solidFill>
              </a:rPr>
              <a:t>suivies et évaluées chaque année par la communauté éducative:</a:t>
            </a:r>
          </a:p>
          <a:p>
            <a:pPr>
              <a:buNone/>
            </a:pPr>
            <a:endParaRPr lang="fr-FR" sz="2000" b="1" i="1" dirty="0" smtClean="0">
              <a:solidFill>
                <a:srgbClr val="002060"/>
              </a:solidFill>
            </a:endParaRPr>
          </a:p>
          <a:p>
            <a:r>
              <a:rPr lang="fr-FR" sz="2000" b="1" i="1" dirty="0" smtClean="0">
                <a:solidFill>
                  <a:srgbClr val="002060"/>
                </a:solidFill>
              </a:rPr>
              <a:t>Faire de l’ensemble scolaire un lieu de vie et d'échanges</a:t>
            </a:r>
          </a:p>
          <a:p>
            <a:r>
              <a:rPr lang="fr-FR" sz="2000" b="1" i="1" dirty="0" smtClean="0">
                <a:solidFill>
                  <a:srgbClr val="002060"/>
                </a:solidFill>
              </a:rPr>
              <a:t>Diversifier les activités pédagogiques</a:t>
            </a:r>
          </a:p>
          <a:p>
            <a:r>
              <a:rPr lang="fr-FR" sz="2000" b="1" i="1" dirty="0" smtClean="0">
                <a:solidFill>
                  <a:srgbClr val="002060"/>
                </a:solidFill>
              </a:rPr>
              <a:t>Développer le projet personnel, spirituel et professionnel, l'insertion et les liens avec l'entreprise</a:t>
            </a:r>
          </a:p>
          <a:p>
            <a:r>
              <a:rPr lang="fr-FR" sz="2000" b="1" i="1" dirty="0" smtClean="0">
                <a:solidFill>
                  <a:srgbClr val="002060"/>
                </a:solidFill>
              </a:rPr>
              <a:t>Favoriser l'ouverture sur le monde des hommes: ses richesses et ses diversités</a:t>
            </a:r>
          </a:p>
          <a:p>
            <a:r>
              <a:rPr lang="fr-FR" sz="2000" b="1" i="1" dirty="0" smtClean="0">
                <a:solidFill>
                  <a:srgbClr val="002060"/>
                </a:solidFill>
              </a:rPr>
              <a:t>Favoriser les actions qui ouvrent à la diversité des démarches de foi et au dialogue interreligieux</a:t>
            </a:r>
          </a:p>
          <a:p>
            <a:pPr>
              <a:buNone/>
            </a:pPr>
            <a:endParaRPr lang="fr-FR" sz="2000" b="1" i="1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decalmile-autocollant-mural-le-petit-prince-stic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8280920" cy="1080120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002060"/>
                </a:solidFill>
              </a:rPr>
              <a:t>LE PROJET EDUCATIF DES ETABLISSEMENTS PRIVÉS CATHOLIQUES</a:t>
            </a:r>
          </a:p>
          <a:p>
            <a:r>
              <a:rPr lang="fr-FR" sz="2400" dirty="0" smtClean="0">
                <a:solidFill>
                  <a:srgbClr val="002060"/>
                </a:solidFill>
              </a:rPr>
              <a:t>DE LA GRAND-COMBE</a:t>
            </a:r>
          </a:p>
          <a:p>
            <a:endParaRPr lang="fr-F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173593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8496944" cy="5616624"/>
          </a:xfrm>
        </p:spPr>
        <p:txBody>
          <a:bodyPr>
            <a:noAutofit/>
          </a:bodyPr>
          <a:lstStyle/>
          <a:p>
            <a:pPr algn="l"/>
            <a:r>
              <a:rPr lang="fr-FR" sz="2000" b="1" i="1" dirty="0" smtClean="0">
                <a:solidFill>
                  <a:srgbClr val="002060"/>
                </a:solidFill>
              </a:rPr>
              <a:t>Notre ensemble scolaire accueille des élèves de l'école Maternelle, de l’école primaire, du collège, du </a:t>
            </a:r>
            <a:r>
              <a:rPr lang="fr-FR" sz="2000" b="1" i="1" dirty="0" smtClean="0">
                <a:solidFill>
                  <a:srgbClr val="002060"/>
                </a:solidFill>
              </a:rPr>
              <a:t>lycée professionnel et des étudiants de BTS.</a:t>
            </a:r>
          </a:p>
          <a:p>
            <a:pPr algn="l"/>
            <a:r>
              <a:rPr lang="fr-FR" sz="2000" b="1" i="1" dirty="0" smtClean="0">
                <a:solidFill>
                  <a:srgbClr val="002060"/>
                </a:solidFill>
              </a:rPr>
              <a:t>L’internat </a:t>
            </a:r>
            <a:r>
              <a:rPr lang="fr-FR" sz="2000" b="1" i="1" dirty="0" smtClean="0">
                <a:solidFill>
                  <a:srgbClr val="002060"/>
                </a:solidFill>
              </a:rPr>
              <a:t>a une capacité de 60 élèves. Notre recrutement est large du fait de la particularité </a:t>
            </a:r>
            <a:r>
              <a:rPr lang="fr-FR" sz="2000" b="1" i="1" dirty="0" smtClean="0">
                <a:solidFill>
                  <a:srgbClr val="002060"/>
                </a:solidFill>
              </a:rPr>
              <a:t>de nos </a:t>
            </a:r>
            <a:r>
              <a:rPr lang="fr-FR" sz="2000" b="1" i="1" dirty="0" smtClean="0">
                <a:solidFill>
                  <a:srgbClr val="002060"/>
                </a:solidFill>
              </a:rPr>
              <a:t>formations.</a:t>
            </a:r>
          </a:p>
          <a:p>
            <a:pPr algn="l"/>
            <a:r>
              <a:rPr lang="fr-FR" sz="2000" b="1" i="1" u="sng" dirty="0" smtClean="0">
                <a:solidFill>
                  <a:srgbClr val="002060"/>
                </a:solidFill>
              </a:rPr>
              <a:t>Notre mission:</a:t>
            </a:r>
            <a:r>
              <a:rPr lang="fr-FR" sz="2000" b="1" i="1" dirty="0" smtClean="0">
                <a:solidFill>
                  <a:srgbClr val="002060"/>
                </a:solidFill>
              </a:rPr>
              <a:t> accompagner chacun sur le chemin de la réussite tout en intégrant la personnalité de chaque individu ce qui nécessite une certaine convivialité.</a:t>
            </a:r>
          </a:p>
          <a:p>
            <a:pPr algn="l"/>
            <a:r>
              <a:rPr lang="fr-FR" sz="2000" b="1" i="1" dirty="0" smtClean="0">
                <a:solidFill>
                  <a:srgbClr val="002060"/>
                </a:solidFill>
              </a:rPr>
              <a:t>La taille de l'établissement permet de conserver l'aspect familial de la structure.</a:t>
            </a:r>
          </a:p>
          <a:p>
            <a:pPr algn="l"/>
            <a:r>
              <a:rPr lang="fr-FR" sz="2000" b="1" i="1" dirty="0" smtClean="0">
                <a:solidFill>
                  <a:srgbClr val="002060"/>
                </a:solidFill>
              </a:rPr>
              <a:t>L'établissement reste sensible à l’évolution économique de la région et adapte ses formations en fonction des besoins</a:t>
            </a:r>
            <a:r>
              <a:rPr lang="fr-FR" sz="2000" i="1" dirty="0" smtClean="0"/>
              <a:t>.</a:t>
            </a:r>
          </a:p>
          <a:p>
            <a:pPr algn="l"/>
            <a:r>
              <a:rPr lang="fr-FR" sz="2000" b="1" i="1" dirty="0" smtClean="0">
                <a:solidFill>
                  <a:srgbClr val="002060"/>
                </a:solidFill>
              </a:rPr>
              <a:t>Le projet éducatif indique les valeurs, les finalités éducatives que souhaite développer la communauté éducative. Il donne du sens à ce qui est vécu dans les différents établissements. Il implique les différents acteurs de l’établissement et s’inscrit dans le projet éducatif du Diocèse de Nîmes, notre tutelle.</a:t>
            </a:r>
          </a:p>
          <a:p>
            <a:pPr algn="l"/>
            <a:endParaRPr lang="fr-FR" sz="2000" b="1" i="1" dirty="0" smtClean="0">
              <a:solidFill>
                <a:srgbClr val="002060"/>
              </a:solidFill>
            </a:endParaRPr>
          </a:p>
          <a:p>
            <a:pPr algn="l"/>
            <a:endParaRPr lang="fr-FR" sz="2000" b="1" i="1" dirty="0" smtClean="0">
              <a:solidFill>
                <a:srgbClr val="002060"/>
              </a:solidFill>
            </a:endParaRPr>
          </a:p>
          <a:p>
            <a:pPr algn="l"/>
            <a:endParaRPr lang="fr-FR" sz="1800" b="1" dirty="0" smtClean="0">
              <a:solidFill>
                <a:srgbClr val="002060"/>
              </a:solidFill>
            </a:endParaRPr>
          </a:p>
          <a:p>
            <a:pPr algn="l"/>
            <a:endParaRPr lang="fr-FR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116632"/>
            <a:ext cx="7848872" cy="6669360"/>
          </a:xfrm>
        </p:spPr>
        <p:txBody>
          <a:bodyPr>
            <a:no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</a:rPr>
              <a:t>AXE1:</a:t>
            </a:r>
            <a:r>
              <a:rPr lang="fr-FR" sz="2000" b="1" dirty="0" smtClean="0"/>
              <a:t>  </a:t>
            </a:r>
            <a:r>
              <a:rPr lang="fr-FR" sz="2000" b="1" u="wavy" dirty="0" smtClean="0">
                <a:solidFill>
                  <a:srgbClr val="002060"/>
                </a:solidFill>
              </a:rPr>
              <a:t>S’OUVRIR A TOUS POUR LA FORMATION INTEGRALE DE CHACUN</a:t>
            </a:r>
            <a:endParaRPr lang="fr-FR" sz="2000" b="1" dirty="0" smtClean="0">
              <a:solidFill>
                <a:srgbClr val="002060"/>
              </a:solidFill>
            </a:endParaRPr>
          </a:p>
          <a:p>
            <a:pPr algn="l"/>
            <a:r>
              <a:rPr lang="fr-FR" sz="1900" b="1" i="1" dirty="0" smtClean="0">
                <a:solidFill>
                  <a:srgbClr val="002060"/>
                </a:solidFill>
              </a:rPr>
              <a:t>Accompagner chacun dans sa diversité et ses convictions en tenant compte de son histoire personnelle:</a:t>
            </a:r>
          </a:p>
          <a:p>
            <a:pPr lvl="0" algn="l">
              <a:buFont typeface="Wingdings" pitchFamily="2" charset="2"/>
              <a:buChar char="v"/>
            </a:pPr>
            <a:r>
              <a:rPr lang="fr-FR" sz="1900" b="1" i="1" dirty="0" smtClean="0">
                <a:solidFill>
                  <a:srgbClr val="002060"/>
                </a:solidFill>
              </a:rPr>
              <a:t>Valoriser le « vivre ensemble », partager une expérience commune, s’entraider dans la découverte et l’enrichissement des différences.</a:t>
            </a:r>
          </a:p>
          <a:p>
            <a:pPr algn="l"/>
            <a:r>
              <a:rPr lang="fr-FR" sz="1900" b="1" i="1" dirty="0" smtClean="0"/>
              <a:t> </a:t>
            </a:r>
            <a:r>
              <a:rPr lang="fr-FR" sz="1900" i="1" dirty="0" smtClean="0"/>
              <a:t> </a:t>
            </a:r>
          </a:p>
          <a:p>
            <a:pPr algn="l"/>
            <a:r>
              <a:rPr lang="fr-FR" sz="1900" b="1" i="1" dirty="0" smtClean="0">
                <a:solidFill>
                  <a:srgbClr val="002060"/>
                </a:solidFill>
              </a:rPr>
              <a:t>Accueillir en faisant de l’écoute une priorité:</a:t>
            </a:r>
          </a:p>
          <a:p>
            <a:pPr algn="l">
              <a:buFont typeface="Wingdings" pitchFamily="2" charset="2"/>
              <a:buChar char="v"/>
            </a:pPr>
            <a:r>
              <a:rPr lang="fr-FR" sz="1900" i="1" dirty="0" smtClean="0">
                <a:solidFill>
                  <a:srgbClr val="002060"/>
                </a:solidFill>
              </a:rPr>
              <a:t> </a:t>
            </a:r>
            <a:r>
              <a:rPr lang="fr-FR" sz="1900" b="1" i="1" dirty="0" smtClean="0">
                <a:solidFill>
                  <a:srgbClr val="002060"/>
                </a:solidFill>
              </a:rPr>
              <a:t>Suivre les élèves dans leur spécificité personnelle </a:t>
            </a:r>
            <a:r>
              <a:rPr lang="fr-FR" sz="1900" b="1" i="1" dirty="0" smtClean="0">
                <a:solidFill>
                  <a:srgbClr val="002060"/>
                </a:solidFill>
              </a:rPr>
              <a:t>comme </a:t>
            </a:r>
            <a:r>
              <a:rPr lang="fr-FR" sz="1900" b="1" i="1" dirty="0" smtClean="0">
                <a:solidFill>
                  <a:srgbClr val="002060"/>
                </a:solidFill>
              </a:rPr>
              <a:t>facteur d’épanouissement de leur personnalité</a:t>
            </a:r>
          </a:p>
          <a:p>
            <a:pPr lvl="0" algn="l">
              <a:buFont typeface="Wingdings" pitchFamily="2" charset="2"/>
              <a:buChar char="v"/>
            </a:pPr>
            <a:r>
              <a:rPr lang="fr-FR" sz="1900" b="1" i="1" dirty="0" smtClean="0">
                <a:solidFill>
                  <a:srgbClr val="002060"/>
                </a:solidFill>
              </a:rPr>
              <a:t>Porter une attention à toutes les dimensions de la personne</a:t>
            </a:r>
            <a:endParaRPr lang="fr-FR" sz="1900" i="1" dirty="0" smtClean="0">
              <a:solidFill>
                <a:srgbClr val="002060"/>
              </a:solidFill>
            </a:endParaRPr>
          </a:p>
          <a:p>
            <a:pPr algn="l"/>
            <a:endParaRPr lang="fr-FR" sz="1900" i="1" dirty="0" smtClean="0"/>
          </a:p>
          <a:p>
            <a:pPr lvl="0" algn="l"/>
            <a:r>
              <a:rPr lang="fr-FR" sz="1900" b="1" i="1" dirty="0" smtClean="0">
                <a:solidFill>
                  <a:srgbClr val="002060"/>
                </a:solidFill>
              </a:rPr>
              <a:t>Aider et accompagner tous les élèves:</a:t>
            </a:r>
          </a:p>
          <a:p>
            <a:pPr lvl="0" algn="l">
              <a:buFont typeface="Wingdings" pitchFamily="2" charset="2"/>
              <a:buChar char="v"/>
            </a:pPr>
            <a:r>
              <a:rPr lang="fr-FR" sz="1900" b="1" i="1" dirty="0" smtClean="0">
                <a:solidFill>
                  <a:srgbClr val="002060"/>
                </a:solidFill>
              </a:rPr>
              <a:t>Aider le jeune à se construire en lui fournissant les outils nécessaires pour développer l’autonomie et la motivation afin de lui permettre de trouver sa place dans la société de demain.</a:t>
            </a:r>
          </a:p>
          <a:p>
            <a:pPr lvl="0" algn="l">
              <a:buFont typeface="Wingdings" pitchFamily="2" charset="2"/>
              <a:buChar char="v"/>
            </a:pPr>
            <a:r>
              <a:rPr lang="fr-FR" sz="1900" b="1" i="1" dirty="0" smtClean="0">
                <a:solidFill>
                  <a:srgbClr val="002060"/>
                </a:solidFill>
              </a:rPr>
              <a:t>Favoriser l’engagement et le sens des responsabilités</a:t>
            </a:r>
            <a:endParaRPr lang="fr-FR" sz="1900" i="1" dirty="0" smtClean="0">
              <a:solidFill>
                <a:srgbClr val="002060"/>
              </a:solidFill>
            </a:endParaRPr>
          </a:p>
          <a:p>
            <a:pPr algn="l"/>
            <a:r>
              <a:rPr lang="fr-FR" sz="1900" b="1" i="1" dirty="0" smtClean="0"/>
              <a:t> </a:t>
            </a:r>
            <a:endParaRPr lang="fr-FR" sz="1900" i="1" dirty="0" smtClean="0"/>
          </a:p>
          <a:p>
            <a:pPr lvl="0" algn="l"/>
            <a:r>
              <a:rPr lang="fr-FR" sz="1900" b="1" i="1" dirty="0" smtClean="0">
                <a:solidFill>
                  <a:srgbClr val="002060"/>
                </a:solidFill>
              </a:rPr>
              <a:t>Aider les jeunes à se construire :</a:t>
            </a:r>
          </a:p>
          <a:p>
            <a:pPr lvl="0" algn="l">
              <a:buFont typeface="Wingdings" pitchFamily="2" charset="2"/>
              <a:buChar char="v"/>
            </a:pPr>
            <a:r>
              <a:rPr lang="fr-FR" sz="1900" b="1" i="1" dirty="0" smtClean="0">
                <a:solidFill>
                  <a:srgbClr val="002060"/>
                </a:solidFill>
              </a:rPr>
              <a:t>Donner </a:t>
            </a:r>
            <a:r>
              <a:rPr lang="fr-FR" sz="1900" b="1" i="1" dirty="0" smtClean="0">
                <a:solidFill>
                  <a:srgbClr val="002060"/>
                </a:solidFill>
              </a:rPr>
              <a:t>au jeune</a:t>
            </a:r>
            <a:r>
              <a:rPr lang="fr-FR" sz="1900" b="1" i="1" dirty="0" smtClean="0">
                <a:solidFill>
                  <a:srgbClr val="002060"/>
                </a:solidFill>
              </a:rPr>
              <a:t> </a:t>
            </a:r>
            <a:r>
              <a:rPr lang="fr-FR" sz="1900" b="1" i="1" dirty="0" smtClean="0">
                <a:solidFill>
                  <a:srgbClr val="002060"/>
                </a:solidFill>
              </a:rPr>
              <a:t>les moyens de s’ouvrir au monde qui l’entoure, l’initier à la culture et l’encourager à être acteur de sa vie. </a:t>
            </a:r>
          </a:p>
          <a:p>
            <a:pPr algn="l"/>
            <a:r>
              <a:rPr lang="fr-FR" sz="1900" b="1" i="1" dirty="0" smtClean="0">
                <a:solidFill>
                  <a:srgbClr val="002060"/>
                </a:solidFill>
              </a:rPr>
              <a:t> </a:t>
            </a:r>
            <a:endParaRPr lang="fr-FR" sz="1900" i="1" dirty="0" smtClean="0">
              <a:solidFill>
                <a:srgbClr val="002060"/>
              </a:solidFill>
            </a:endParaRPr>
          </a:p>
          <a:p>
            <a:endParaRPr lang="fr-FR" sz="2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568952" cy="6120680"/>
          </a:xfrm>
        </p:spPr>
        <p:txBody>
          <a:bodyPr>
            <a:normAutofit fontScale="92500" lnSpcReduction="10000"/>
          </a:bodyPr>
          <a:lstStyle/>
          <a:p>
            <a:r>
              <a:rPr lang="fr-FR" sz="2000" b="1" i="1" dirty="0" smtClean="0">
                <a:solidFill>
                  <a:srgbClr val="FF0000"/>
                </a:solidFill>
              </a:rPr>
              <a:t>AXE 2: </a:t>
            </a:r>
            <a:r>
              <a:rPr lang="fr-FR" sz="2000" b="1" i="1" u="wavy" dirty="0" smtClean="0">
                <a:solidFill>
                  <a:srgbClr val="002060"/>
                </a:solidFill>
              </a:rPr>
              <a:t>FAIRE COMMUNAUTE</a:t>
            </a:r>
            <a:endParaRPr lang="fr-FR" sz="2000" i="1" dirty="0" smtClean="0">
              <a:solidFill>
                <a:srgbClr val="002060"/>
              </a:solidFill>
            </a:endParaRPr>
          </a:p>
          <a:p>
            <a:r>
              <a:rPr lang="fr-FR" sz="2000" b="1" i="1" dirty="0" smtClean="0"/>
              <a:t> </a:t>
            </a:r>
            <a:endParaRPr lang="fr-FR" sz="2000" i="1" dirty="0" smtClean="0"/>
          </a:p>
          <a:p>
            <a:pPr lvl="0" algn="l"/>
            <a:endParaRPr lang="fr-FR" sz="2000" b="1" i="1" dirty="0" smtClean="0">
              <a:solidFill>
                <a:srgbClr val="002060"/>
              </a:solidFill>
            </a:endParaRPr>
          </a:p>
          <a:p>
            <a:pPr lvl="0" algn="l"/>
            <a:r>
              <a:rPr lang="fr-FR" sz="2000" b="1" i="1" dirty="0" smtClean="0">
                <a:solidFill>
                  <a:srgbClr val="002060"/>
                </a:solidFill>
              </a:rPr>
              <a:t>Bien vivre ensemble : </a:t>
            </a:r>
          </a:p>
          <a:p>
            <a:pPr lvl="0" algn="l">
              <a:buFont typeface="Wingdings" pitchFamily="2" charset="2"/>
              <a:buChar char="v"/>
            </a:pPr>
            <a:r>
              <a:rPr lang="fr-FR" sz="2000" b="1" i="1" dirty="0" smtClean="0">
                <a:solidFill>
                  <a:srgbClr val="002060"/>
                </a:solidFill>
              </a:rPr>
              <a:t>Favoriser le respect de soi et des autres</a:t>
            </a:r>
          </a:p>
          <a:p>
            <a:pPr lvl="0" algn="l">
              <a:buFont typeface="Wingdings" pitchFamily="2" charset="2"/>
              <a:buChar char="v"/>
            </a:pPr>
            <a:r>
              <a:rPr lang="fr-FR" sz="2000" b="1" i="1" dirty="0" smtClean="0">
                <a:solidFill>
                  <a:srgbClr val="002060"/>
                </a:solidFill>
              </a:rPr>
              <a:t>Poser comme une priorité la dimension de la personne</a:t>
            </a:r>
          </a:p>
          <a:p>
            <a:pPr lvl="0" algn="l"/>
            <a:endParaRPr lang="fr-FR" sz="2000" b="1" i="1" dirty="0" smtClean="0">
              <a:solidFill>
                <a:srgbClr val="002060"/>
              </a:solidFill>
            </a:endParaRPr>
          </a:p>
          <a:p>
            <a:pPr lvl="0" algn="l"/>
            <a:r>
              <a:rPr lang="fr-FR" sz="2000" b="1" i="1" dirty="0" smtClean="0">
                <a:solidFill>
                  <a:srgbClr val="002060"/>
                </a:solidFill>
              </a:rPr>
              <a:t>Aider les jeunes à construire  leur projet de vie:</a:t>
            </a:r>
          </a:p>
          <a:p>
            <a:pPr algn="l">
              <a:buFont typeface="Wingdings" pitchFamily="2" charset="2"/>
              <a:buChar char="v"/>
            </a:pPr>
            <a:r>
              <a:rPr lang="fr-FR" sz="2000" b="1" i="1" dirty="0" smtClean="0">
                <a:solidFill>
                  <a:srgbClr val="002060"/>
                </a:solidFill>
              </a:rPr>
              <a:t>Encourager leur curiosité, leur soif de découverte, les emmener à se poser des questions</a:t>
            </a:r>
          </a:p>
          <a:p>
            <a:pPr algn="l">
              <a:buFont typeface="Wingdings" pitchFamily="2" charset="2"/>
              <a:buChar char="v"/>
            </a:pPr>
            <a:r>
              <a:rPr lang="fr-FR" sz="2000" b="1" i="1" dirty="0" smtClean="0">
                <a:solidFill>
                  <a:srgbClr val="002060"/>
                </a:solidFill>
              </a:rPr>
              <a:t>Développer leur autonomie, les encourager à exprimer leurs désirs, leurs rêves</a:t>
            </a:r>
          </a:p>
          <a:p>
            <a:pPr lvl="0" algn="l"/>
            <a:endParaRPr lang="fr-FR" sz="2000" b="1" i="1" dirty="0" smtClean="0">
              <a:solidFill>
                <a:srgbClr val="002060"/>
              </a:solidFill>
            </a:endParaRPr>
          </a:p>
          <a:p>
            <a:pPr lvl="0" algn="l"/>
            <a:r>
              <a:rPr lang="fr-FR" sz="2000" b="1" i="1" dirty="0" smtClean="0">
                <a:solidFill>
                  <a:srgbClr val="002060"/>
                </a:solidFill>
              </a:rPr>
              <a:t>Aider les jeunes à réaliser leur projet professionnel:</a:t>
            </a:r>
          </a:p>
          <a:p>
            <a:pPr lvl="0" algn="l">
              <a:buFont typeface="Wingdings" pitchFamily="2" charset="2"/>
              <a:buChar char="v"/>
            </a:pPr>
            <a:r>
              <a:rPr lang="fr-FR" sz="2000" b="1" i="1" dirty="0" smtClean="0">
                <a:solidFill>
                  <a:srgbClr val="002060"/>
                </a:solidFill>
              </a:rPr>
              <a:t>Développer des partenariats avec le monde professionnel</a:t>
            </a:r>
          </a:p>
          <a:p>
            <a:pPr lvl="0" algn="l">
              <a:buFont typeface="Wingdings" pitchFamily="2" charset="2"/>
              <a:buChar char="v"/>
            </a:pPr>
            <a:r>
              <a:rPr lang="fr-FR" sz="2000" b="1" i="1" dirty="0" smtClean="0">
                <a:solidFill>
                  <a:srgbClr val="002060"/>
                </a:solidFill>
              </a:rPr>
              <a:t>Encourager les expériences dans le monde associatif</a:t>
            </a:r>
          </a:p>
          <a:p>
            <a:pPr lvl="0" algn="l">
              <a:buFont typeface="Wingdings" pitchFamily="2" charset="2"/>
              <a:buChar char="v"/>
            </a:pPr>
            <a:endParaRPr lang="fr-FR" sz="2000" b="1" i="1" dirty="0" smtClean="0">
              <a:solidFill>
                <a:srgbClr val="002060"/>
              </a:solidFill>
            </a:endParaRPr>
          </a:p>
          <a:p>
            <a:pPr lvl="0" algn="l"/>
            <a:r>
              <a:rPr lang="fr-FR" sz="2000" b="1" i="1" dirty="0" smtClean="0">
                <a:solidFill>
                  <a:srgbClr val="002060"/>
                </a:solidFill>
              </a:rPr>
              <a:t>Accompagner les adultes:</a:t>
            </a:r>
          </a:p>
          <a:p>
            <a:pPr algn="l">
              <a:buFont typeface="Wingdings" pitchFamily="2" charset="2"/>
              <a:buChar char="v"/>
            </a:pPr>
            <a:r>
              <a:rPr lang="fr-FR" sz="2000" b="1" i="1" dirty="0" smtClean="0">
                <a:solidFill>
                  <a:srgbClr val="002060"/>
                </a:solidFill>
              </a:rPr>
              <a:t>Veiller au bien-être de chaque membre de l’équipe</a:t>
            </a:r>
          </a:p>
          <a:p>
            <a:pPr algn="l">
              <a:buFont typeface="Wingdings" pitchFamily="2" charset="2"/>
              <a:buChar char="v"/>
            </a:pPr>
            <a:r>
              <a:rPr lang="fr-FR" sz="2000" b="1" i="1" dirty="0" smtClean="0">
                <a:solidFill>
                  <a:srgbClr val="002060"/>
                </a:solidFill>
              </a:rPr>
              <a:t>Accompagner chacun à son rythme dans sa fonction</a:t>
            </a:r>
            <a:endParaRPr lang="fr-FR" sz="2000" i="1" dirty="0" smtClean="0">
              <a:solidFill>
                <a:srgbClr val="002060"/>
              </a:solidFill>
            </a:endParaRPr>
          </a:p>
          <a:p>
            <a:pPr lvl="0" algn="l"/>
            <a:endParaRPr lang="fr-FR" sz="2000" b="1" i="1" dirty="0" smtClean="0">
              <a:solidFill>
                <a:srgbClr val="002060"/>
              </a:solidFill>
            </a:endParaRPr>
          </a:p>
          <a:p>
            <a:pPr lvl="0" algn="l"/>
            <a:endParaRPr lang="fr-FR" sz="2700" dirty="0" smtClean="0">
              <a:solidFill>
                <a:srgbClr val="002060"/>
              </a:solidFill>
            </a:endParaRPr>
          </a:p>
          <a:p>
            <a:pPr algn="l"/>
            <a:endParaRPr lang="fr-F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640960" cy="6192688"/>
          </a:xfrm>
        </p:spPr>
        <p:txBody>
          <a:bodyPr>
            <a:normAutofit lnSpcReduction="10000"/>
          </a:bodyPr>
          <a:lstStyle/>
          <a:p>
            <a:r>
              <a:rPr lang="fr-FR" sz="2000" b="1" i="1" dirty="0" smtClean="0">
                <a:solidFill>
                  <a:srgbClr val="FF0000"/>
                </a:solidFill>
              </a:rPr>
              <a:t>AXE 3: </a:t>
            </a:r>
            <a:r>
              <a:rPr lang="fr-FR" sz="2000" b="1" i="1" dirty="0" smtClean="0">
                <a:solidFill>
                  <a:srgbClr val="002060"/>
                </a:solidFill>
              </a:rPr>
              <a:t>VIVRE EN RESEAU</a:t>
            </a:r>
            <a:endParaRPr lang="fr-FR" sz="2000" i="1" dirty="0" smtClean="0">
              <a:solidFill>
                <a:srgbClr val="002060"/>
              </a:solidFill>
            </a:endParaRPr>
          </a:p>
          <a:p>
            <a:pPr lvl="0"/>
            <a:endParaRPr lang="fr-FR" sz="2000" b="1" i="1" dirty="0" smtClean="0"/>
          </a:p>
          <a:p>
            <a:pPr algn="l"/>
            <a:r>
              <a:rPr lang="fr-FR" sz="2000" b="1" i="1" dirty="0" smtClean="0">
                <a:solidFill>
                  <a:srgbClr val="002060"/>
                </a:solidFill>
              </a:rPr>
              <a:t>Solidarité et mutualisation des moyens:</a:t>
            </a:r>
          </a:p>
          <a:p>
            <a:pPr algn="l">
              <a:buFont typeface="Wingdings" pitchFamily="2" charset="2"/>
              <a:buChar char="v"/>
            </a:pPr>
            <a:r>
              <a:rPr lang="fr-FR" sz="2000" b="1" i="1" dirty="0" smtClean="0">
                <a:solidFill>
                  <a:srgbClr val="002060"/>
                </a:solidFill>
              </a:rPr>
              <a:t>travailler dans un esprit commun de partage et de service (école / collège / lycée / campus)</a:t>
            </a:r>
            <a:endParaRPr lang="fr-FR" sz="2000" i="1" dirty="0" smtClean="0">
              <a:solidFill>
                <a:srgbClr val="002060"/>
              </a:solidFill>
            </a:endParaRPr>
          </a:p>
          <a:p>
            <a:pPr lvl="0" algn="l"/>
            <a:endParaRPr lang="fr-FR" sz="2000" b="1" i="1" dirty="0" smtClean="0">
              <a:solidFill>
                <a:srgbClr val="002060"/>
              </a:solidFill>
            </a:endParaRPr>
          </a:p>
          <a:p>
            <a:pPr lvl="0" algn="l"/>
            <a:r>
              <a:rPr lang="fr-FR" sz="2000" b="1" i="1" dirty="0" smtClean="0">
                <a:solidFill>
                  <a:srgbClr val="002060"/>
                </a:solidFill>
              </a:rPr>
              <a:t>Les réseaux au service de la réussite de l’élève:</a:t>
            </a:r>
          </a:p>
          <a:p>
            <a:pPr lvl="0" algn="l">
              <a:buFont typeface="Wingdings" pitchFamily="2" charset="2"/>
              <a:buChar char="v"/>
            </a:pPr>
            <a:r>
              <a:rPr lang="fr-FR" sz="2000" b="1" i="1" dirty="0" smtClean="0">
                <a:solidFill>
                  <a:srgbClr val="002060"/>
                </a:solidFill>
              </a:rPr>
              <a:t>développer des partenariats:</a:t>
            </a:r>
          </a:p>
          <a:p>
            <a:pPr lvl="2" algn="l">
              <a:buFont typeface="Wingdings" pitchFamily="2" charset="2"/>
              <a:buChar char="Ø"/>
            </a:pPr>
            <a:r>
              <a:rPr lang="fr-FR" sz="2000" b="1" i="1" dirty="0" smtClean="0">
                <a:solidFill>
                  <a:srgbClr val="002060"/>
                </a:solidFill>
              </a:rPr>
              <a:t> institutionnels</a:t>
            </a:r>
          </a:p>
          <a:p>
            <a:pPr lvl="2" algn="l">
              <a:buFont typeface="Wingdings" pitchFamily="2" charset="2"/>
              <a:buChar char="Ø"/>
            </a:pPr>
            <a:r>
              <a:rPr lang="fr-FR" sz="2000" b="1" i="1" dirty="0" smtClean="0">
                <a:solidFill>
                  <a:srgbClr val="002060"/>
                </a:solidFill>
              </a:rPr>
              <a:t> culturels</a:t>
            </a:r>
          </a:p>
          <a:p>
            <a:pPr lvl="2" algn="l">
              <a:buFont typeface="Wingdings" pitchFamily="2" charset="2"/>
              <a:buChar char="Ø"/>
            </a:pPr>
            <a:r>
              <a:rPr lang="fr-FR" sz="2000" b="1" i="1" dirty="0" smtClean="0">
                <a:solidFill>
                  <a:srgbClr val="002060"/>
                </a:solidFill>
              </a:rPr>
              <a:t> professionnels          </a:t>
            </a:r>
          </a:p>
          <a:p>
            <a:pPr lvl="2" algn="l"/>
            <a:endParaRPr lang="fr-FR" sz="2000" b="1" i="1" dirty="0" smtClean="0">
              <a:solidFill>
                <a:srgbClr val="002060"/>
              </a:solidFill>
            </a:endParaRPr>
          </a:p>
          <a:p>
            <a:pPr marL="0" lvl="2" algn="l"/>
            <a:r>
              <a:rPr lang="fr-FR" sz="2000" b="1" i="1" dirty="0" smtClean="0">
                <a:solidFill>
                  <a:srgbClr val="002060"/>
                </a:solidFill>
              </a:rPr>
              <a:t>La responsabilité en partage :</a:t>
            </a:r>
          </a:p>
          <a:p>
            <a:pPr marL="0" lvl="2" algn="l">
              <a:buFont typeface="Wingdings" pitchFamily="2" charset="2"/>
              <a:buChar char="v"/>
            </a:pPr>
            <a:r>
              <a:rPr lang="fr-FR" sz="2000" b="1" i="1" dirty="0" smtClean="0">
                <a:solidFill>
                  <a:srgbClr val="002060"/>
                </a:solidFill>
              </a:rPr>
              <a:t>Accompagner</a:t>
            </a:r>
          </a:p>
          <a:p>
            <a:pPr marL="0" lvl="2" algn="l">
              <a:buFont typeface="Wingdings" pitchFamily="2" charset="2"/>
              <a:buChar char="v"/>
            </a:pPr>
            <a:r>
              <a:rPr lang="fr-FR" sz="2000" b="1" i="1" dirty="0" smtClean="0">
                <a:solidFill>
                  <a:srgbClr val="002060"/>
                </a:solidFill>
              </a:rPr>
              <a:t>Communiquer</a:t>
            </a:r>
          </a:p>
          <a:p>
            <a:pPr marL="0" lvl="2" algn="l">
              <a:buFont typeface="Wingdings" pitchFamily="2" charset="2"/>
              <a:buChar char="v"/>
            </a:pPr>
            <a:r>
              <a:rPr lang="fr-FR" sz="2000" b="1" i="1" dirty="0" smtClean="0">
                <a:solidFill>
                  <a:srgbClr val="002060"/>
                </a:solidFill>
              </a:rPr>
              <a:t>Partager</a:t>
            </a:r>
          </a:p>
          <a:p>
            <a:pPr marL="0" lvl="2" algn="l">
              <a:buFont typeface="Wingdings" pitchFamily="2" charset="2"/>
              <a:buChar char="v"/>
            </a:pPr>
            <a:r>
              <a:rPr lang="fr-FR" sz="2000" b="1" i="1" dirty="0" smtClean="0">
                <a:solidFill>
                  <a:srgbClr val="002060"/>
                </a:solidFill>
              </a:rPr>
              <a:t>S’engager</a:t>
            </a:r>
          </a:p>
          <a:p>
            <a:pPr marL="0" lvl="2" algn="l">
              <a:buFont typeface="Wingdings" pitchFamily="2" charset="2"/>
              <a:buChar char="v"/>
            </a:pPr>
            <a:r>
              <a:rPr lang="fr-FR" sz="2000" b="1" i="1" dirty="0" smtClean="0">
                <a:solidFill>
                  <a:srgbClr val="002060"/>
                </a:solidFill>
              </a:rPr>
              <a:t>Faire Confiance</a:t>
            </a:r>
          </a:p>
          <a:p>
            <a:pPr marL="0" lvl="2" algn="l">
              <a:buFont typeface="Wingdings" pitchFamily="2" charset="2"/>
              <a:buChar char="v"/>
            </a:pPr>
            <a:endParaRPr lang="fr-FR" sz="2000" b="1" i="1" dirty="0" smtClean="0">
              <a:solidFill>
                <a:srgbClr val="002060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1"/>
            <a:ext cx="4714876" cy="175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142984"/>
            <a:ext cx="4500562" cy="182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3350" y="4714884"/>
            <a:ext cx="468065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43512"/>
            <a:ext cx="4489777" cy="159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857496"/>
            <a:ext cx="8229600" cy="18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620688"/>
            <a:ext cx="8676456" cy="604867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3600" b="1" i="1" dirty="0" smtClean="0">
                <a:solidFill>
                  <a:srgbClr val="002060"/>
                </a:solidFill>
              </a:rPr>
              <a:t>Notre mission :</a:t>
            </a:r>
          </a:p>
          <a:p>
            <a:pPr>
              <a:buNone/>
            </a:pPr>
            <a:endParaRPr lang="fr-FR" sz="36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fr-FR" sz="36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fr-FR" sz="3600" b="1" i="1" dirty="0" smtClean="0">
                <a:solidFill>
                  <a:srgbClr val="002060"/>
                </a:solidFill>
              </a:rPr>
              <a:t>Les équipes s’engagent au quotidien pour offrir une qualité</a:t>
            </a:r>
          </a:p>
          <a:p>
            <a:pPr>
              <a:buNone/>
            </a:pPr>
            <a:r>
              <a:rPr lang="fr-FR" sz="3600" b="1" i="1" dirty="0" smtClean="0">
                <a:solidFill>
                  <a:srgbClr val="002060"/>
                </a:solidFill>
              </a:rPr>
              <a:t>d’enseignement et d’accompagnement permettant de valoriser chaque</a:t>
            </a:r>
          </a:p>
          <a:p>
            <a:pPr>
              <a:buNone/>
            </a:pPr>
            <a:r>
              <a:rPr lang="fr-FR" sz="3600" b="1" i="1" dirty="0" smtClean="0">
                <a:solidFill>
                  <a:srgbClr val="002060"/>
                </a:solidFill>
              </a:rPr>
              <a:t>parcours et de considérer chaque jeune comme un être en devenir.</a:t>
            </a:r>
          </a:p>
          <a:p>
            <a:pPr>
              <a:buNone/>
            </a:pPr>
            <a:endParaRPr lang="fr-FR" sz="3600" b="1" i="1" dirty="0" smtClean="0">
              <a:solidFill>
                <a:srgbClr val="002060"/>
              </a:solidFill>
            </a:endParaRPr>
          </a:p>
          <a:p>
            <a:r>
              <a:rPr lang="fr-FR" sz="3600" b="1" i="1" dirty="0" smtClean="0">
                <a:solidFill>
                  <a:srgbClr val="002060"/>
                </a:solidFill>
              </a:rPr>
              <a:t>Accueillir tous les jeunes et notamment les plus en difficultés </a:t>
            </a:r>
          </a:p>
          <a:p>
            <a:r>
              <a:rPr lang="fr-FR" sz="3600" b="1" i="1" dirty="0" smtClean="0">
                <a:solidFill>
                  <a:srgbClr val="002060"/>
                </a:solidFill>
              </a:rPr>
              <a:t>Redonner confiance à nos élèves</a:t>
            </a:r>
          </a:p>
          <a:p>
            <a:r>
              <a:rPr lang="fr-FR" sz="3600" b="1" i="1" dirty="0" smtClean="0">
                <a:solidFill>
                  <a:srgbClr val="002060"/>
                </a:solidFill>
              </a:rPr>
              <a:t>Faire de chacun des hommes debouts</a:t>
            </a:r>
          </a:p>
          <a:p>
            <a:r>
              <a:rPr lang="fr-FR" sz="3600" b="1" i="1" dirty="0" smtClean="0">
                <a:solidFill>
                  <a:srgbClr val="002060"/>
                </a:solidFill>
              </a:rPr>
              <a:t>Permettre la réalisation de leur projet professionnel       </a:t>
            </a:r>
          </a:p>
          <a:p>
            <a:r>
              <a:rPr lang="fr-FR" sz="3600" b="1" i="1" dirty="0" smtClean="0">
                <a:solidFill>
                  <a:srgbClr val="002060"/>
                </a:solidFill>
              </a:rPr>
              <a:t>Eduquer dans les valeurs républicaines et le respect de la citoyenneté </a:t>
            </a:r>
          </a:p>
          <a:p>
            <a:r>
              <a:rPr lang="fr-FR" sz="3600" b="1" i="1" dirty="0" smtClean="0">
                <a:solidFill>
                  <a:srgbClr val="002060"/>
                </a:solidFill>
              </a:rPr>
              <a:t>Accueillir chacun dans le respect des différences </a:t>
            </a:r>
          </a:p>
          <a:p>
            <a:r>
              <a:rPr lang="fr-FR" sz="3600" b="1" i="1" dirty="0" smtClean="0">
                <a:solidFill>
                  <a:srgbClr val="002060"/>
                </a:solidFill>
              </a:rPr>
              <a:t>Sensibiliser au monde du handicap à travers des cours de langue des signes</a:t>
            </a:r>
          </a:p>
          <a:p>
            <a:r>
              <a:rPr lang="fr-FR" sz="3600" b="1" i="1" dirty="0" smtClean="0">
                <a:solidFill>
                  <a:srgbClr val="002060"/>
                </a:solidFill>
              </a:rPr>
              <a:t>Accompagner les jeunes et adultes dans leur croissance humaine et spirituelle</a:t>
            </a:r>
          </a:p>
          <a:p>
            <a:r>
              <a:rPr lang="fr-FR" sz="3600" b="1" i="1" dirty="0" smtClean="0">
                <a:solidFill>
                  <a:srgbClr val="002060"/>
                </a:solidFill>
              </a:rPr>
              <a:t>Favoriser l'ouverture aux autres cultures et à la dimension internationale</a:t>
            </a:r>
          </a:p>
          <a:p>
            <a:pPr>
              <a:buNone/>
            </a:pPr>
            <a:endParaRPr lang="en-US" sz="4000" dirty="0" smtClean="0">
              <a:solidFill>
                <a:srgbClr val="002060"/>
              </a:solidFill>
            </a:endParaRPr>
          </a:p>
          <a:p>
            <a:pPr lvl="0">
              <a:buNone/>
            </a:pPr>
            <a:endParaRPr lang="fr-FR" dirty="0" smtClean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620688"/>
            <a:ext cx="8640960" cy="576064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000" b="1" i="1" dirty="0" err="1" smtClean="0">
                <a:solidFill>
                  <a:srgbClr val="002060"/>
                </a:solidFill>
              </a:rPr>
              <a:t>Nos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atouts</a:t>
            </a:r>
            <a:r>
              <a:rPr lang="en-US" sz="2000" b="1" i="1" dirty="0" smtClean="0">
                <a:solidFill>
                  <a:srgbClr val="002060"/>
                </a:solidFill>
              </a:rPr>
              <a:t> :</a:t>
            </a:r>
          </a:p>
          <a:p>
            <a:pPr algn="l"/>
            <a:endParaRPr lang="en-US" sz="2000" b="1" i="1" dirty="0" smtClean="0">
              <a:solidFill>
                <a:srgbClr val="00206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rgbClr val="002060"/>
                </a:solidFill>
              </a:rPr>
              <a:t> Une équipe pédagogique innovante prenant en charge le jeune dans son intégralité</a:t>
            </a:r>
          </a:p>
          <a:p>
            <a:pPr algn="l"/>
            <a:endParaRPr lang="en-US" sz="2000" b="1" i="1" dirty="0" smtClean="0">
              <a:solidFill>
                <a:srgbClr val="00206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rgbClr val="002060"/>
                </a:solidFill>
              </a:rPr>
              <a:t> Des personnels éducatifs vigilants sur la façon d’être de chacun avec une prise en compte des difficultés de chaque élève. </a:t>
            </a:r>
          </a:p>
          <a:p>
            <a:pPr algn="l"/>
            <a:endParaRPr lang="en-US" sz="2000" b="1" i="1" dirty="0" smtClean="0">
              <a:solidFill>
                <a:srgbClr val="00206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rgbClr val="002060"/>
                </a:solidFill>
              </a:rPr>
              <a:t> Une restauration de qualité permettant un temps de pause de midi dans la détente.</a:t>
            </a:r>
          </a:p>
          <a:p>
            <a:pPr algn="l"/>
            <a:endParaRPr lang="en-US" sz="2000" b="1" i="1" dirty="0" smtClean="0">
              <a:solidFill>
                <a:srgbClr val="00206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rgbClr val="002060"/>
                </a:solidFill>
              </a:rPr>
              <a:t> Une prise en compte particulière des internes et des demi-pensionnaires</a:t>
            </a:r>
          </a:p>
          <a:p>
            <a:pPr algn="l"/>
            <a:endParaRPr lang="en-US" sz="2000" b="1" i="1" dirty="0" smtClean="0">
              <a:solidFill>
                <a:srgbClr val="00206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rgbClr val="002060"/>
                </a:solidFill>
              </a:rPr>
              <a:t> Un personnel OGEC soucieux du bon déroulement de la scolarité de chacun et apportant une aide </a:t>
            </a:r>
            <a:r>
              <a:rPr lang="fr-FR" sz="2000" b="1" i="1" dirty="0" smtClean="0">
                <a:solidFill>
                  <a:srgbClr val="002060"/>
                </a:solidFill>
              </a:rPr>
              <a:t>précieuse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fr-FR" sz="2000" b="1" i="1" dirty="0" smtClean="0">
                <a:solidFill>
                  <a:srgbClr val="002060"/>
                </a:solidFill>
              </a:rPr>
              <a:t>sur tous </a:t>
            </a:r>
            <a:r>
              <a:rPr lang="en-US" sz="2000" b="1" i="1" dirty="0" smtClean="0">
                <a:solidFill>
                  <a:srgbClr val="002060"/>
                </a:solidFill>
              </a:rPr>
              <a:t>les fronts.</a:t>
            </a:r>
          </a:p>
          <a:p>
            <a:pPr algn="l"/>
            <a:endParaRPr lang="en-US" sz="2000" b="1" i="1" dirty="0" smtClean="0">
              <a:solidFill>
                <a:srgbClr val="00206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rgbClr val="002060"/>
                </a:solidFill>
              </a:rPr>
              <a:t> Des partenariats actifs avec les institutions et le monde professionnel</a:t>
            </a:r>
            <a:endParaRPr lang="fr-FR" sz="2000" b="1" i="1" dirty="0" smtClean="0">
              <a:solidFill>
                <a:srgbClr val="002060"/>
              </a:solidFill>
            </a:endParaRPr>
          </a:p>
          <a:p>
            <a:pPr algn="l"/>
            <a:endParaRPr lang="fr-FR" sz="2000" b="1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558</Words>
  <Application>Microsoft Office PowerPoint</Application>
  <PresentationFormat>Affichage à l'écran (4:3)</PresentationFormat>
  <Paragraphs>107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corine follana</dc:creator>
  <cp:lastModifiedBy>corine follana</cp:lastModifiedBy>
  <cp:revision>111</cp:revision>
  <dcterms:created xsi:type="dcterms:W3CDTF">2019-10-05T16:07:39Z</dcterms:created>
  <dcterms:modified xsi:type="dcterms:W3CDTF">2020-08-22T13:58:53Z</dcterms:modified>
</cp:coreProperties>
</file>